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ource Sans Pro Bold" charset="1" panose="020B0703030403020204"/>
      <p:regular r:id="rId17"/>
    </p:embeddedFont>
    <p:embeddedFont>
      <p:font typeface="Dynamo Medium" charset="1" panose="020B060402020A080404"/>
      <p:regular r:id="rId18"/>
    </p:embeddedFont>
    <p:embeddedFont>
      <p:font typeface="Montserrat Bold" charset="1" panose="00000800000000000000"/>
      <p:regular r:id="rId19"/>
    </p:embeddedFont>
    <p:embeddedFont>
      <p:font typeface="Montserrat" charset="1" panose="00000500000000000000"/>
      <p:regular r:id="rId20"/>
    </p:embeddedFont>
    <p:embeddedFont>
      <p:font typeface="Canva Sans" charset="1" panose="020B0503030501040103"/>
      <p:regular r:id="rId21"/>
    </p:embeddedFont>
    <p:embeddedFont>
      <p:font typeface="Assistant Bold" charset="1" panose="00000800000000000000"/>
      <p:regular r:id="rId22"/>
    </p:embeddedFont>
    <p:embeddedFont>
      <p:font typeface="Assistant" charset="1" panose="00000500000000000000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46849" y="-754555"/>
            <a:ext cx="11434572" cy="1143452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065141" y="8217105"/>
            <a:ext cx="7009358" cy="1398154"/>
            <a:chOff x="0" y="0"/>
            <a:chExt cx="9345810" cy="186420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345810" cy="1546271"/>
              <a:chOff x="0" y="0"/>
              <a:chExt cx="1250766" cy="2069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8844" y="0"/>
                <a:ext cx="1213078" cy="206940"/>
              </a:xfrm>
              <a:custGeom>
                <a:avLst/>
                <a:gdLst/>
                <a:ahLst/>
                <a:cxnLst/>
                <a:rect r="r" b="b" t="t" l="l"/>
                <a:pathLst>
                  <a:path h="206940" w="1213078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451974" y="1170495"/>
              <a:ext cx="4192850" cy="693710"/>
              <a:chOff x="0" y="0"/>
              <a:chExt cx="1250766" cy="20694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22107" y="0"/>
                <a:ext cx="1206553" cy="206940"/>
              </a:xfrm>
              <a:custGeom>
                <a:avLst/>
                <a:gdLst/>
                <a:ahLst/>
                <a:cxnLst/>
                <a:rect r="r" b="b" t="t" l="l"/>
                <a:pathLst>
                  <a:path h="206940" w="1206553">
                    <a:moveTo>
                      <a:pt x="221454" y="0"/>
                    </a:moveTo>
                    <a:lnTo>
                      <a:pt x="1188298" y="0"/>
                    </a:lnTo>
                    <a:cubicBezTo>
                      <a:pt x="1195119" y="0"/>
                      <a:pt x="1201274" y="4093"/>
                      <a:pt x="1203913" y="10382"/>
                    </a:cubicBezTo>
                    <a:cubicBezTo>
                      <a:pt x="1206552" y="16672"/>
                      <a:pt x="1205160" y="23932"/>
                      <a:pt x="1200381" y="28799"/>
                    </a:cubicBezTo>
                    <a:lnTo>
                      <a:pt x="1053737" y="178141"/>
                    </a:lnTo>
                    <a:cubicBezTo>
                      <a:pt x="1035649" y="196563"/>
                      <a:pt x="1010915" y="206940"/>
                      <a:pt x="985098" y="206940"/>
                    </a:cubicBezTo>
                    <a:lnTo>
                      <a:pt x="18254" y="206940"/>
                    </a:lnTo>
                    <a:cubicBezTo>
                      <a:pt x="11433" y="206940"/>
                      <a:pt x="5278" y="202848"/>
                      <a:pt x="2639" y="196558"/>
                    </a:cubicBezTo>
                    <a:cubicBezTo>
                      <a:pt x="0" y="190268"/>
                      <a:pt x="1392" y="183008"/>
                      <a:pt x="6171" y="178141"/>
                    </a:cubicBezTo>
                    <a:lnTo>
                      <a:pt x="152815" y="28799"/>
                    </a:lnTo>
                    <a:cubicBezTo>
                      <a:pt x="170903" y="10377"/>
                      <a:pt x="195637" y="0"/>
                      <a:pt x="221454" y="0"/>
                    </a:cubicBezTo>
                    <a:close/>
                  </a:path>
                </a:pathLst>
              </a:custGeom>
              <a:solidFill>
                <a:srgbClr val="64CAF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8909240" y="1005824"/>
            <a:ext cx="4593733" cy="45937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2498" lIns="52498" bIns="52498" rIns="52498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046583" y="1150177"/>
            <a:ext cx="4305044" cy="4305027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3185" t="0" r="-26907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2351429" y="3041077"/>
            <a:ext cx="523227" cy="523227"/>
          </a:xfrm>
          <a:custGeom>
            <a:avLst/>
            <a:gdLst/>
            <a:ahLst/>
            <a:cxnLst/>
            <a:rect r="r" b="b" t="t" l="l"/>
            <a:pathLst>
              <a:path h="523227" w="523227">
                <a:moveTo>
                  <a:pt x="0" y="0"/>
                </a:moveTo>
                <a:lnTo>
                  <a:pt x="523227" y="0"/>
                </a:lnTo>
                <a:lnTo>
                  <a:pt x="523227" y="523227"/>
                </a:lnTo>
                <a:lnTo>
                  <a:pt x="0" y="52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19756" y="3703755"/>
            <a:ext cx="700450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BUSINESS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20004" y="4639986"/>
            <a:ext cx="8796517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b="true" sz="11999" spc="47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PROPOSAL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87387" y="3069652"/>
            <a:ext cx="2399835" cy="49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3447" b="true">
                <a:solidFill>
                  <a:srgbClr val="64CAF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WARDIERE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53675" y="7579632"/>
            <a:ext cx="2752431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>
                <a:solidFill>
                  <a:srgbClr val="64CAF4"/>
                </a:solidFill>
                <a:latin typeface="Dynamo Medium"/>
                <a:ea typeface="Dynamo Medium"/>
                <a:cs typeface="Dynamo Medium"/>
                <a:sym typeface="Dynamo Medium"/>
              </a:rPr>
              <a:t>Presented by: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53675" y="8404225"/>
            <a:ext cx="462296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 b="true">
                <a:solidFill>
                  <a:srgbClr val="FCFE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Aaroon Loeb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808836">
            <a:off x="-6914419" y="655315"/>
            <a:ext cx="12716270" cy="6635581"/>
          </a:xfrm>
          <a:custGeom>
            <a:avLst/>
            <a:gdLst/>
            <a:ahLst/>
            <a:cxnLst/>
            <a:rect r="r" b="b" t="t" l="l"/>
            <a:pathLst>
              <a:path h="6635581" w="12716270">
                <a:moveTo>
                  <a:pt x="0" y="0"/>
                </a:moveTo>
                <a:lnTo>
                  <a:pt x="12716270" y="0"/>
                </a:lnTo>
                <a:lnTo>
                  <a:pt x="12716270" y="6635580"/>
                </a:lnTo>
                <a:lnTo>
                  <a:pt x="0" y="6635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524" r="0" b="-16906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70953" y="4292600"/>
            <a:ext cx="6834860" cy="412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Submitted to: 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Tasfia Tabassum Faija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Lecturer,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Dept. of CSE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Northern University Bangladesh</a:t>
            </a:r>
          </a:p>
          <a:p>
            <a:pPr algn="just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934816" y="1828800"/>
            <a:ext cx="12418368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UNIVERSITY MANAGEMENT SYSTEM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52993" y="4292600"/>
            <a:ext cx="6386066" cy="402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Submit</a:t>
            </a:r>
            <a:r>
              <a:rPr lang="en-US" b="true" sz="3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ted by: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Sumaiya Tabassum-1741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Md Abdullah-1758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Asoat Ali pramanik-1768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Tabassum Rahman Sigma-1770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7375" y="1708020"/>
            <a:ext cx="7866722" cy="4454478"/>
          </a:xfrm>
          <a:custGeom>
            <a:avLst/>
            <a:gdLst/>
            <a:ahLst/>
            <a:cxnLst/>
            <a:rect r="r" b="b" t="t" l="l"/>
            <a:pathLst>
              <a:path h="4454478" w="7866722">
                <a:moveTo>
                  <a:pt x="0" y="0"/>
                </a:moveTo>
                <a:lnTo>
                  <a:pt x="7866722" y="0"/>
                </a:lnTo>
                <a:lnTo>
                  <a:pt x="7866722" y="4454479"/>
                </a:lnTo>
                <a:lnTo>
                  <a:pt x="0" y="445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59710" y="1834010"/>
            <a:ext cx="7420267" cy="4328489"/>
          </a:xfrm>
          <a:custGeom>
            <a:avLst/>
            <a:gdLst/>
            <a:ahLst/>
            <a:cxnLst/>
            <a:rect r="r" b="b" t="t" l="l"/>
            <a:pathLst>
              <a:path h="4328489" w="7420267">
                <a:moveTo>
                  <a:pt x="0" y="0"/>
                </a:moveTo>
                <a:lnTo>
                  <a:pt x="7420267" y="0"/>
                </a:lnTo>
                <a:lnTo>
                  <a:pt x="7420267" y="4328489"/>
                </a:lnTo>
                <a:lnTo>
                  <a:pt x="0" y="4328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26291" y="6099504"/>
            <a:ext cx="7554220" cy="4475519"/>
          </a:xfrm>
          <a:custGeom>
            <a:avLst/>
            <a:gdLst/>
            <a:ahLst/>
            <a:cxnLst/>
            <a:rect r="r" b="b" t="t" l="l"/>
            <a:pathLst>
              <a:path h="4475519" w="7554220">
                <a:moveTo>
                  <a:pt x="0" y="0"/>
                </a:moveTo>
                <a:lnTo>
                  <a:pt x="7554220" y="0"/>
                </a:lnTo>
                <a:lnTo>
                  <a:pt x="7554220" y="4475519"/>
                </a:lnTo>
                <a:lnTo>
                  <a:pt x="0" y="4475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27115" y="151344"/>
            <a:ext cx="11033820" cy="203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Development Roadmap</a:t>
            </a:r>
          </a:p>
          <a:p>
            <a:pPr algn="ctr">
              <a:lnSpc>
                <a:spcPts val="8119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>
            <a:off x="2228585" y="6162499"/>
            <a:ext cx="1330949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8591550" y="2475096"/>
            <a:ext cx="125310" cy="36874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4526291" y="6499554"/>
            <a:ext cx="0" cy="34735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2080511" y="6499554"/>
            <a:ext cx="0" cy="34159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262586" y="-573763"/>
            <a:ext cx="11434572" cy="1143452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5009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875583" y="4940839"/>
            <a:ext cx="5114123" cy="5114123"/>
            <a:chOff x="0" y="0"/>
            <a:chExt cx="6818831" cy="681883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818831" cy="6818831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2498" lIns="52498" bIns="52498" rIns="52498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203869" y="214274"/>
              <a:ext cx="6390308" cy="6390283"/>
              <a:chOff x="0" y="0"/>
              <a:chExt cx="6350000" cy="634997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2332" t="0" r="-22332" b="0"/>
                </a:stretch>
              </a:blip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8596420" y="3602644"/>
            <a:ext cx="7004506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11999" b="true">
                <a:solidFill>
                  <a:srgbClr val="3275C5"/>
                </a:solidFill>
                <a:latin typeface="Dynamo Medium"/>
                <a:ea typeface="Dynamo Medium"/>
                <a:cs typeface="Dynamo Medium"/>
                <a:sym typeface="Dynamo Medium"/>
              </a:rPr>
              <a:t>THANK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72220" y="3602644"/>
            <a:ext cx="3440472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b="true" sz="11999" spc="47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71632" y="7665970"/>
            <a:ext cx="4622964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true">
                <a:solidFill>
                  <a:srgbClr val="FCFE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reallygreatsite.com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5256964">
            <a:off x="12399459" y="1053603"/>
            <a:ext cx="12716270" cy="6635581"/>
          </a:xfrm>
          <a:custGeom>
            <a:avLst/>
            <a:gdLst/>
            <a:ahLst/>
            <a:cxnLst/>
            <a:rect r="r" b="b" t="t" l="l"/>
            <a:pathLst>
              <a:path h="6635581" w="12716270">
                <a:moveTo>
                  <a:pt x="0" y="6635581"/>
                </a:moveTo>
                <a:lnTo>
                  <a:pt x="12716270" y="6635581"/>
                </a:lnTo>
                <a:lnTo>
                  <a:pt x="12716270" y="0"/>
                </a:lnTo>
                <a:lnTo>
                  <a:pt x="0" y="0"/>
                </a:lnTo>
                <a:lnTo>
                  <a:pt x="0" y="6635581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4556641">
            <a:off x="9863264" y="-772850"/>
            <a:ext cx="12716270" cy="6635581"/>
          </a:xfrm>
          <a:custGeom>
            <a:avLst/>
            <a:gdLst/>
            <a:ahLst/>
            <a:cxnLst/>
            <a:rect r="r" b="b" t="t" l="l"/>
            <a:pathLst>
              <a:path h="6635581" w="12716270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55" r="0" b="-1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6042" y="1664845"/>
            <a:ext cx="13560028" cy="173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2"/>
              </a:lnSpc>
              <a:spcBef>
                <a:spcPct val="0"/>
              </a:spcBef>
            </a:pPr>
            <a:r>
              <a:rPr lang="en-US" b="true" sz="6400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UNIVERSITY MANAGEMENT SYSTEM  </a:t>
            </a:r>
          </a:p>
          <a:p>
            <a:pPr algn="ctr">
              <a:lnSpc>
                <a:spcPts val="645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778323" y="2826864"/>
            <a:ext cx="13015466" cy="57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5"/>
              </a:lnSpc>
              <a:spcBef>
                <a:spcPct val="0"/>
              </a:spcBef>
            </a:pPr>
            <a:r>
              <a:rPr lang="en-US" b="true" sz="3916">
                <a:solidFill>
                  <a:srgbClr val="BBBBBB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 </a:t>
            </a:r>
            <a:r>
              <a:rPr lang="en-US" sz="3916">
                <a:solidFill>
                  <a:srgbClr val="694C3C"/>
                </a:solidFill>
                <a:latin typeface="Assistant"/>
                <a:ea typeface="Assistant"/>
                <a:cs typeface="Assistant"/>
                <a:sym typeface="Assistant"/>
              </a:rPr>
              <a:t>AN INOVATIVE UNIVERSITY MANAGEMENT PLATFORM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1132" y="1382776"/>
            <a:ext cx="15918168" cy="1665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6"/>
              </a:lnSpc>
              <a:spcBef>
                <a:spcPct val="0"/>
              </a:spcBef>
            </a:pPr>
            <a:r>
              <a:rPr lang="en-US" b="true" sz="5625">
                <a:solidFill>
                  <a:srgbClr val="3275C5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THE CHALLENGE: MANAGING MODERN COMPLEXITY</a:t>
            </a:r>
          </a:p>
          <a:p>
            <a:pPr algn="ctr">
              <a:lnSpc>
                <a:spcPts val="3405"/>
              </a:lnSpc>
              <a:spcBef>
                <a:spcPct val="0"/>
              </a:spcBef>
            </a:pPr>
          </a:p>
          <a:p>
            <a:pPr algn="ctr">
              <a:lnSpc>
                <a:spcPts val="3405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597473" y="2550989"/>
            <a:ext cx="11093053" cy="55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Today's universities struggle with disconnected systems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10800000">
            <a:off x="-203655" y="76178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968620"/>
            <a:ext cx="8141976" cy="5811968"/>
          </a:xfrm>
          <a:custGeom>
            <a:avLst/>
            <a:gdLst/>
            <a:ahLst/>
            <a:cxnLst/>
            <a:rect r="r" b="b" t="t" l="l"/>
            <a:pathLst>
              <a:path h="5811968" w="8141976">
                <a:moveTo>
                  <a:pt x="0" y="0"/>
                </a:moveTo>
                <a:lnTo>
                  <a:pt x="8141976" y="0"/>
                </a:lnTo>
                <a:lnTo>
                  <a:pt x="8141976" y="5811967"/>
                </a:lnTo>
                <a:lnTo>
                  <a:pt x="0" y="581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49" t="0" r="-245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42001" y="3856754"/>
            <a:ext cx="9517374" cy="535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5059" indent="-367529" lvl="1">
              <a:lnSpc>
                <a:spcPts val="3268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Data Silos: Information trapped in separate departments</a:t>
            </a:r>
          </a:p>
          <a:p>
            <a:pPr algn="l">
              <a:lnSpc>
                <a:spcPts val="3268"/>
              </a:lnSpc>
            </a:pPr>
          </a:p>
          <a:p>
            <a:pPr algn="l" marL="735059" indent="-367529" lvl="1">
              <a:lnSpc>
                <a:spcPts val="3268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Manual Processes:Slow, error-prone grading, attendance, and finance tracking</a:t>
            </a:r>
          </a:p>
          <a:p>
            <a:pPr algn="l">
              <a:lnSpc>
                <a:spcPts val="3268"/>
              </a:lnSpc>
            </a:pPr>
          </a:p>
          <a:p>
            <a:pPr algn="l" marL="735059" indent="-367529" lvl="1">
              <a:lnSpc>
                <a:spcPts val="3268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Poor Student Experience:Frustrating library, transport, and payment systems Lack of Insight: Data is collected but not used for strategic decisions</a:t>
            </a:r>
          </a:p>
          <a:p>
            <a:pPr algn="l">
              <a:lnSpc>
                <a:spcPts val="3268"/>
              </a:lnSpc>
            </a:pPr>
          </a:p>
          <a:p>
            <a:pPr algn="l">
              <a:lnSpc>
                <a:spcPts val="3268"/>
              </a:lnSpc>
            </a:pPr>
            <a:r>
              <a:rPr lang="en-US" sz="340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   ~</a:t>
            </a:r>
            <a:r>
              <a:rPr lang="en-US" sz="340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Result: Inefficiency, wasted resources, and  </a:t>
            </a:r>
          </a:p>
          <a:p>
            <a:pPr algn="l">
              <a:lnSpc>
                <a:spcPts val="3268"/>
              </a:lnSpc>
            </a:pPr>
            <a:r>
              <a:rPr lang="en-US" sz="340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      hindered growth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-3779992">
            <a:off x="-3858849" y="-1973114"/>
            <a:ext cx="12716270" cy="6635581"/>
          </a:xfrm>
          <a:custGeom>
            <a:avLst/>
            <a:gdLst/>
            <a:ahLst/>
            <a:cxnLst/>
            <a:rect r="r" b="b" t="t" l="l"/>
            <a:pathLst>
              <a:path h="6635581" w="12716270">
                <a:moveTo>
                  <a:pt x="12716269" y="0"/>
                </a:moveTo>
                <a:lnTo>
                  <a:pt x="0" y="0"/>
                </a:lnTo>
                <a:lnTo>
                  <a:pt x="0" y="6635580"/>
                </a:lnTo>
                <a:lnTo>
                  <a:pt x="12716269" y="6635580"/>
                </a:lnTo>
                <a:lnTo>
                  <a:pt x="12716269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203655" y="76178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57194" y="3633489"/>
            <a:ext cx="14084212" cy="6114739"/>
          </a:xfrm>
          <a:custGeom>
            <a:avLst/>
            <a:gdLst/>
            <a:ahLst/>
            <a:cxnLst/>
            <a:rect r="r" b="b" t="t" l="l"/>
            <a:pathLst>
              <a:path h="6114739" w="14084212">
                <a:moveTo>
                  <a:pt x="0" y="0"/>
                </a:moveTo>
                <a:lnTo>
                  <a:pt x="14084212" y="0"/>
                </a:lnTo>
                <a:lnTo>
                  <a:pt x="14084212" y="6114739"/>
                </a:lnTo>
                <a:lnTo>
                  <a:pt x="0" y="6114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69" r="-1236" b="-1016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44448" y="3977591"/>
            <a:ext cx="270734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50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VISION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04878" y="3947814"/>
            <a:ext cx="2971665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50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MISSION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7194" y="904875"/>
            <a:ext cx="14170075" cy="169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Solution: A Single, Unified Platform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69765" y="2052339"/>
            <a:ext cx="1465927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1.One Dashboard 2.Holistic Management 3.User-Centric Design 4.Informed Decisions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203655" y="76178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47787" y="2161326"/>
            <a:ext cx="7992427" cy="5964348"/>
          </a:xfrm>
          <a:custGeom>
            <a:avLst/>
            <a:gdLst/>
            <a:ahLst/>
            <a:cxnLst/>
            <a:rect r="r" b="b" t="t" l="l"/>
            <a:pathLst>
              <a:path h="5964348" w="7992427">
                <a:moveTo>
                  <a:pt x="0" y="0"/>
                </a:moveTo>
                <a:lnTo>
                  <a:pt x="7992426" y="0"/>
                </a:lnTo>
                <a:lnTo>
                  <a:pt x="7992426" y="5964348"/>
                </a:lnTo>
                <a:lnTo>
                  <a:pt x="0" y="5964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41841" y="1768169"/>
            <a:ext cx="11720326" cy="8746294"/>
          </a:xfrm>
          <a:custGeom>
            <a:avLst/>
            <a:gdLst/>
            <a:ahLst/>
            <a:cxnLst/>
            <a:rect r="r" b="b" t="t" l="l"/>
            <a:pathLst>
              <a:path h="8746294" w="11720326">
                <a:moveTo>
                  <a:pt x="0" y="0"/>
                </a:moveTo>
                <a:lnTo>
                  <a:pt x="11720327" y="0"/>
                </a:lnTo>
                <a:lnTo>
                  <a:pt x="11720327" y="8746293"/>
                </a:lnTo>
                <a:lnTo>
                  <a:pt x="0" y="8746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04878" y="3947814"/>
            <a:ext cx="2971665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50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MISSION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54931" y="464185"/>
            <a:ext cx="1389414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Powerful Engine - Oracle Database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2783" y="4420667"/>
            <a:ext cx="1281730" cy="1223470"/>
          </a:xfrm>
          <a:custGeom>
            <a:avLst/>
            <a:gdLst/>
            <a:ahLst/>
            <a:cxnLst/>
            <a:rect r="r" b="b" t="t" l="l"/>
            <a:pathLst>
              <a:path h="1223470" w="1281730">
                <a:moveTo>
                  <a:pt x="0" y="0"/>
                </a:moveTo>
                <a:lnTo>
                  <a:pt x="1281731" y="0"/>
                </a:lnTo>
                <a:lnTo>
                  <a:pt x="1281731" y="1223470"/>
                </a:lnTo>
                <a:lnTo>
                  <a:pt x="0" y="1223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89971" y="3543112"/>
            <a:ext cx="1251359" cy="1251359"/>
          </a:xfrm>
          <a:custGeom>
            <a:avLst/>
            <a:gdLst/>
            <a:ahLst/>
            <a:cxnLst/>
            <a:rect r="r" b="b" t="t" l="l"/>
            <a:pathLst>
              <a:path h="1251359" w="1251359">
                <a:moveTo>
                  <a:pt x="0" y="0"/>
                </a:moveTo>
                <a:lnTo>
                  <a:pt x="1251360" y="0"/>
                </a:lnTo>
                <a:lnTo>
                  <a:pt x="1251360" y="1251359"/>
                </a:lnTo>
                <a:lnTo>
                  <a:pt x="0" y="1251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01535" y="4551860"/>
            <a:ext cx="1312104" cy="1183279"/>
          </a:xfrm>
          <a:custGeom>
            <a:avLst/>
            <a:gdLst/>
            <a:ahLst/>
            <a:cxnLst/>
            <a:rect r="r" b="b" t="t" l="l"/>
            <a:pathLst>
              <a:path h="1183279" w="1312104">
                <a:moveTo>
                  <a:pt x="0" y="0"/>
                </a:moveTo>
                <a:lnTo>
                  <a:pt x="1312104" y="0"/>
                </a:lnTo>
                <a:lnTo>
                  <a:pt x="1312104" y="1183280"/>
                </a:lnTo>
                <a:lnTo>
                  <a:pt x="0" y="118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501896" y="5426507"/>
            <a:ext cx="5246370" cy="52463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815227" y="1545606"/>
            <a:ext cx="5246370" cy="524637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11289" t="0" r="-38522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4284514" y="5735140"/>
            <a:ext cx="5246370" cy="524637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35287" t="0" r="-35287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23647" y="2760566"/>
            <a:ext cx="9199066" cy="203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 &amp; Modules - </a:t>
            </a:r>
          </a:p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73437" y="5359832"/>
            <a:ext cx="348414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1.Academic Core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2.Financial Hub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3.Smart Library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71177" y="3674386"/>
            <a:ext cx="2363810" cy="49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895490" y="5925211"/>
            <a:ext cx="2176712" cy="49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04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3213757">
            <a:off x="10991940" y="987080"/>
            <a:ext cx="12716270" cy="6635581"/>
          </a:xfrm>
          <a:custGeom>
            <a:avLst/>
            <a:gdLst/>
            <a:ahLst/>
            <a:cxnLst/>
            <a:rect r="r" b="b" t="t" l="l"/>
            <a:pathLst>
              <a:path h="6635581" w="12716270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true" rot="3213757">
            <a:off x="-10525740" y="2664570"/>
            <a:ext cx="12716270" cy="6635581"/>
          </a:xfrm>
          <a:custGeom>
            <a:avLst/>
            <a:gdLst/>
            <a:ahLst/>
            <a:cxnLst/>
            <a:rect r="r" b="b" t="t" l="l"/>
            <a:pathLst>
              <a:path h="6635581" w="12716270">
                <a:moveTo>
                  <a:pt x="0" y="6635581"/>
                </a:moveTo>
                <a:lnTo>
                  <a:pt x="12716270" y="6635581"/>
                </a:lnTo>
                <a:lnTo>
                  <a:pt x="12716270" y="0"/>
                </a:lnTo>
                <a:lnTo>
                  <a:pt x="0" y="0"/>
                </a:lnTo>
                <a:lnTo>
                  <a:pt x="0" y="6635581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8835390" y="5434965"/>
            <a:ext cx="5246370" cy="52463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38" t="0" r="-3883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67886" y="1326914"/>
            <a:ext cx="5246370" cy="52463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5238" t="0" r="-4523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53110" y="5434965"/>
            <a:ext cx="5246370" cy="5246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4357" t="0" r="-4564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468454" y="3587387"/>
            <a:ext cx="2363810" cy="49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70501" y="6001380"/>
            <a:ext cx="2363810" cy="49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9368" y="2270965"/>
            <a:ext cx="9199066" cy="203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 &amp; Modules - </a:t>
            </a:r>
          </a:p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3072" y="5149215"/>
            <a:ext cx="594925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Intelligent Transport System: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3072" y="6058934"/>
            <a:ext cx="687987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Advanced Analytics &amp; Automation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-8209066">
            <a:off x="-4619909" y="4481184"/>
            <a:ext cx="12716270" cy="6635581"/>
          </a:xfrm>
          <a:custGeom>
            <a:avLst/>
            <a:gdLst/>
            <a:ahLst/>
            <a:cxnLst/>
            <a:rect r="r" b="b" t="t" l="l"/>
            <a:pathLst>
              <a:path h="6635581" w="12716270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227215" y="1271208"/>
            <a:ext cx="10511830" cy="7519755"/>
          </a:xfrm>
          <a:custGeom>
            <a:avLst/>
            <a:gdLst/>
            <a:ahLst/>
            <a:cxnLst/>
            <a:rect r="r" b="b" t="t" l="l"/>
            <a:pathLst>
              <a:path h="7519755" w="10511830">
                <a:moveTo>
                  <a:pt x="0" y="0"/>
                </a:moveTo>
                <a:lnTo>
                  <a:pt x="10511830" y="0"/>
                </a:lnTo>
                <a:lnTo>
                  <a:pt x="10511830" y="7519755"/>
                </a:lnTo>
                <a:lnTo>
                  <a:pt x="0" y="7519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23" t="0" r="-79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0278" y="6189665"/>
            <a:ext cx="11091011" cy="3847902"/>
          </a:xfrm>
          <a:custGeom>
            <a:avLst/>
            <a:gdLst/>
            <a:ahLst/>
            <a:cxnLst/>
            <a:rect r="r" b="b" t="t" l="l"/>
            <a:pathLst>
              <a:path h="3847902" w="11091011">
                <a:moveTo>
                  <a:pt x="0" y="0"/>
                </a:moveTo>
                <a:lnTo>
                  <a:pt x="11091012" y="0"/>
                </a:lnTo>
                <a:lnTo>
                  <a:pt x="11091012" y="3847902"/>
                </a:lnTo>
                <a:lnTo>
                  <a:pt x="0" y="3847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9201" y="2510765"/>
            <a:ext cx="9413166" cy="3477628"/>
          </a:xfrm>
          <a:custGeom>
            <a:avLst/>
            <a:gdLst/>
            <a:ahLst/>
            <a:cxnLst/>
            <a:rect r="r" b="b" t="t" l="l"/>
            <a:pathLst>
              <a:path h="3477628" w="9413166">
                <a:moveTo>
                  <a:pt x="0" y="0"/>
                </a:moveTo>
                <a:lnTo>
                  <a:pt x="9413166" y="0"/>
                </a:lnTo>
                <a:lnTo>
                  <a:pt x="9413166" y="3477628"/>
                </a:lnTo>
                <a:lnTo>
                  <a:pt x="0" y="3477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30" r="-1183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1989" y="904875"/>
            <a:ext cx="1654403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Technical Advantage - Why Oracle PL/SQL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23183" y="3917451"/>
            <a:ext cx="4200195" cy="162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8"/>
              </a:lnSpc>
              <a:spcBef>
                <a:spcPct val="0"/>
              </a:spcBef>
            </a:pPr>
            <a:r>
              <a:rPr lang="en-US" sz="4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Three reasons:</a:t>
            </a:r>
          </a:p>
          <a:p>
            <a:pPr algn="ctr">
              <a:lnSpc>
                <a:spcPts val="658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057125" y="5076825"/>
            <a:ext cx="2732311" cy="175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1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1.Power </a:t>
            </a:r>
          </a:p>
          <a:p>
            <a:pPr algn="ctr">
              <a:lnSpc>
                <a:spcPts val="4681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2.Reliability</a:t>
            </a:r>
          </a:p>
          <a:p>
            <a:pPr algn="ctr">
              <a:lnSpc>
                <a:spcPts val="4681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3.Intelligence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3213757">
            <a:off x="10991940" y="987080"/>
            <a:ext cx="12716270" cy="6635581"/>
          </a:xfrm>
          <a:custGeom>
            <a:avLst/>
            <a:gdLst/>
            <a:ahLst/>
            <a:cxnLst/>
            <a:rect r="r" b="b" t="t" l="l"/>
            <a:pathLst>
              <a:path h="6635581" w="12716270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5">
              <a:alphaModFix amt="8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48843">
            <a:off x="10671200" y="3981665"/>
            <a:ext cx="12716270" cy="6635581"/>
          </a:xfrm>
          <a:custGeom>
            <a:avLst/>
            <a:gdLst/>
            <a:ahLst/>
            <a:cxnLst/>
            <a:rect r="r" b="b" t="t" l="l"/>
            <a:pathLst>
              <a:path h="6635581" w="12716270">
                <a:moveTo>
                  <a:pt x="0" y="0"/>
                </a:moveTo>
                <a:lnTo>
                  <a:pt x="12716270" y="0"/>
                </a:lnTo>
                <a:lnTo>
                  <a:pt x="12716270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8271100">
            <a:off x="-4603035" y="-1040826"/>
            <a:ext cx="12716270" cy="6635581"/>
          </a:xfrm>
          <a:custGeom>
            <a:avLst/>
            <a:gdLst/>
            <a:ahLst/>
            <a:cxnLst/>
            <a:rect r="r" b="b" t="t" l="l"/>
            <a:pathLst>
              <a:path h="6635581" w="12716270">
                <a:moveTo>
                  <a:pt x="12716269" y="6635581"/>
                </a:moveTo>
                <a:lnTo>
                  <a:pt x="0" y="6635581"/>
                </a:lnTo>
                <a:lnTo>
                  <a:pt x="0" y="0"/>
                </a:lnTo>
                <a:lnTo>
                  <a:pt x="12716269" y="0"/>
                </a:lnTo>
                <a:lnTo>
                  <a:pt x="12716269" y="6635581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71275" y="1712449"/>
            <a:ext cx="3189238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57400" y="3616960"/>
            <a:ext cx="14173200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Administrators: A 90% reduction in manual data entry and reconciliation. Complete oversight from a single pane of glass.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Faculty: Streamlined grading and attendance, freeing up time for research and teaching.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Students: A modern, transparent experience where they can focus on learning, not logistics.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the Institution: Data-driven decision-making, reduced operational costs, and a significantly enhanced reputation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DAGygGxC6X8</dc:identifier>
  <dcterms:modified xsi:type="dcterms:W3CDTF">2011-08-01T06:04:30Z</dcterms:modified>
  <cp:revision>1</cp:revision>
  <dc:title>White Blue Modern Minimalist Business Proposal Presentation</dc:title>
</cp:coreProperties>
</file>